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1" r:id="rId2"/>
    <p:sldId id="325" r:id="rId3"/>
    <p:sldId id="264" r:id="rId4"/>
    <p:sldId id="265" r:id="rId5"/>
    <p:sldId id="266" r:id="rId6"/>
    <p:sldId id="267" r:id="rId7"/>
    <p:sldId id="277" r:id="rId8"/>
    <p:sldId id="268" r:id="rId9"/>
    <p:sldId id="276" r:id="rId10"/>
    <p:sldId id="294" r:id="rId11"/>
    <p:sldId id="269" r:id="rId12"/>
    <p:sldId id="278" r:id="rId13"/>
    <p:sldId id="296" r:id="rId14"/>
    <p:sldId id="311" r:id="rId15"/>
    <p:sldId id="326" r:id="rId16"/>
    <p:sldId id="279" r:id="rId17"/>
    <p:sldId id="297" r:id="rId18"/>
    <p:sldId id="286" r:id="rId19"/>
    <p:sldId id="287" r:id="rId20"/>
    <p:sldId id="288" r:id="rId21"/>
    <p:sldId id="289" r:id="rId22"/>
    <p:sldId id="272" r:id="rId23"/>
    <p:sldId id="280" r:id="rId24"/>
    <p:sldId id="298" r:id="rId25"/>
    <p:sldId id="274" r:id="rId26"/>
    <p:sldId id="273" r:id="rId27"/>
    <p:sldId id="324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73"/>
    <a:srgbClr val="003332"/>
    <a:srgbClr val="D2F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97" d="100"/>
          <a:sy n="97" d="100"/>
        </p:scale>
        <p:origin x="6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BA013-59DC-0249-B41F-16DEDE85110F}" type="datetimeFigureOut">
              <a:rPr lang="ru-RU" smtClean="0"/>
              <a:t>03.12.17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99A0A-7755-E24C-8BB1-E7122213D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4A86-5C75-4ABC-844B-EC911CF87FA3}" type="datetimeFigureOut">
              <a:rPr lang="ru-RU" smtClean="0"/>
              <a:t>03.12.17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9985-5243-45C2-BE11-14BC7D254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20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4A86-5C75-4ABC-844B-EC911CF87FA3}" type="datetimeFigureOut">
              <a:rPr lang="ru-RU" smtClean="0"/>
              <a:t>03.12.17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9985-5243-45C2-BE11-14BC7D254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37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4A86-5C75-4ABC-844B-EC911CF87FA3}" type="datetimeFigureOut">
              <a:rPr lang="ru-RU" smtClean="0"/>
              <a:t>03.12.17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9985-5243-45C2-BE11-14BC7D254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74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4A86-5C75-4ABC-844B-EC911CF87FA3}" type="datetimeFigureOut">
              <a:rPr lang="ru-RU" smtClean="0"/>
              <a:t>03.12.17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9985-5243-45C2-BE11-14BC7D254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15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4A86-5C75-4ABC-844B-EC911CF87FA3}" type="datetimeFigureOut">
              <a:rPr lang="ru-RU" smtClean="0"/>
              <a:t>03.12.17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9985-5243-45C2-BE11-14BC7D254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6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4A86-5C75-4ABC-844B-EC911CF87FA3}" type="datetimeFigureOut">
              <a:rPr lang="ru-RU" smtClean="0"/>
              <a:t>03.12.17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9985-5243-45C2-BE11-14BC7D254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72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4A86-5C75-4ABC-844B-EC911CF87FA3}" type="datetimeFigureOut">
              <a:rPr lang="ru-RU" smtClean="0"/>
              <a:t>03.12.17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9985-5243-45C2-BE11-14BC7D254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84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4A86-5C75-4ABC-844B-EC911CF87FA3}" type="datetimeFigureOut">
              <a:rPr lang="ru-RU" smtClean="0"/>
              <a:t>03.12.17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9985-5243-45C2-BE11-14BC7D254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09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4A86-5C75-4ABC-844B-EC911CF87FA3}" type="datetimeFigureOut">
              <a:rPr lang="ru-RU" smtClean="0"/>
              <a:t>03.12.17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9985-5243-45C2-BE11-14BC7D254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3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4A86-5C75-4ABC-844B-EC911CF87FA3}" type="datetimeFigureOut">
              <a:rPr lang="ru-RU" smtClean="0"/>
              <a:t>03.12.17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9985-5243-45C2-BE11-14BC7D254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73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4A86-5C75-4ABC-844B-EC911CF87FA3}" type="datetimeFigureOut">
              <a:rPr lang="ru-RU" smtClean="0"/>
              <a:t>03.12.17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9985-5243-45C2-BE11-14BC7D254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4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C4A86-5C75-4ABC-844B-EC911CF87FA3}" type="datetimeFigureOut">
              <a:rPr lang="ru-RU" smtClean="0"/>
              <a:t>03.12.17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19985-5243-45C2-BE11-14BC7D254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79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mailto:khanov.a@mail.ru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6" b="10033"/>
          <a:stretch/>
        </p:blipFill>
        <p:spPr>
          <a:xfrm>
            <a:off x="1" y="0"/>
            <a:ext cx="12192000" cy="58916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58648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681709"/>
            <a:ext cx="12192000" cy="1176291"/>
          </a:xfrm>
          <a:prstGeom prst="rect">
            <a:avLst/>
          </a:prstGeom>
          <a:solidFill>
            <a:srgbClr val="D2F1F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3" y="5864882"/>
            <a:ext cx="2776677" cy="764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927936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673"/>
                </a:solidFill>
                <a:latin typeface="Century Gothic" panose="020B0502020202020204" pitchFamily="34" charset="0"/>
              </a:rPr>
              <a:t>Предложения по совершенствованию </a:t>
            </a:r>
            <a:r>
              <a:rPr lang="ru-RU" sz="36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/>
            </a:r>
            <a:br>
              <a:rPr lang="ru-RU" sz="36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</a:br>
            <a:r>
              <a:rPr lang="ru-RU" sz="36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системы </a:t>
            </a:r>
            <a:r>
              <a:rPr lang="ru-RU" sz="3600" b="1" dirty="0">
                <a:solidFill>
                  <a:srgbClr val="007673"/>
                </a:solidFill>
                <a:latin typeface="Century Gothic" panose="020B0502020202020204" pitchFamily="34" charset="0"/>
              </a:rPr>
              <a:t>профилактики и ранней диагностики онкологических заболеваний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88200" y="4686868"/>
            <a:ext cx="467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dirty="0">
                <a:solidFill>
                  <a:srgbClr val="007673"/>
                </a:solidFill>
                <a:latin typeface="Century Gothic" panose="020B0502020202020204" pitchFamily="34" charset="0"/>
              </a:rPr>
              <a:t>ХАНОВ Айрат Мидхатович </a:t>
            </a:r>
            <a:br>
              <a:rPr lang="ru-RU" dirty="0">
                <a:solidFill>
                  <a:srgbClr val="007673"/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rgbClr val="007673"/>
                </a:solidFill>
                <a:latin typeface="Century Gothic" panose="020B0502020202020204" pitchFamily="34" charset="0"/>
              </a:rPr>
              <a:t>д.м.н., </a:t>
            </a:r>
            <a:r>
              <a:rPr lang="ru-RU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профессор</a:t>
            </a:r>
            <a:r>
              <a:rPr lang="en-US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 </a:t>
            </a:r>
            <a:r>
              <a:rPr lang="ru-RU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онкологии БГМУ</a:t>
            </a:r>
            <a:endParaRPr lang="ru-RU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52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6" b="10033"/>
          <a:stretch/>
        </p:blipFill>
        <p:spPr>
          <a:xfrm>
            <a:off x="1" y="0"/>
            <a:ext cx="12192000" cy="58916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58648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681709"/>
            <a:ext cx="12192000" cy="1176291"/>
          </a:xfrm>
          <a:prstGeom prst="rect">
            <a:avLst/>
          </a:prstGeom>
          <a:solidFill>
            <a:srgbClr val="D2F1F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3" y="5864882"/>
            <a:ext cx="2776677" cy="7642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74850" y="5780782"/>
            <a:ext cx="79100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2400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oncoprofilaktika.ru   </a:t>
            </a:r>
            <a:br>
              <a:rPr lang="ru-RU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рак-не-</a:t>
            </a:r>
            <a:r>
              <a:rPr lang="ru-RU" sz="2800" b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пропустим.рф</a:t>
            </a:r>
            <a:r>
              <a:rPr lang="ru-RU" sz="28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  </a:t>
            </a:r>
            <a:endParaRPr lang="ru-RU" sz="2800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3" y="206662"/>
            <a:ext cx="7587135" cy="5244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980" y="196479"/>
            <a:ext cx="4163874" cy="525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6" b="10033"/>
          <a:stretch/>
        </p:blipFill>
        <p:spPr>
          <a:xfrm>
            <a:off x="1" y="0"/>
            <a:ext cx="12192000" cy="58916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58648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681709"/>
            <a:ext cx="12192000" cy="1176291"/>
          </a:xfrm>
          <a:prstGeom prst="rect">
            <a:avLst/>
          </a:prstGeom>
          <a:solidFill>
            <a:srgbClr val="D2F1F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3" y="5864882"/>
            <a:ext cx="2776677" cy="764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9574" y="199775"/>
            <a:ext cx="1110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Задача</a:t>
            </a:r>
            <a:endParaRPr lang="ru-RU" sz="2400" b="1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9574" y="681836"/>
            <a:ext cx="1135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ru-RU" sz="1600" dirty="0">
                <a:solidFill>
                  <a:srgbClr val="007673"/>
                </a:solidFill>
                <a:latin typeface="Century Gothic" panose="020B0502020202020204" pitchFamily="34" charset="0"/>
              </a:rPr>
              <a:t>Увеличение эффективности первичного осмотра пациентов в общей лечебной сети для ранней диагностики </a:t>
            </a: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рака.</a:t>
            </a:r>
            <a:endParaRPr lang="ru-RU" sz="1600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574" y="1301504"/>
            <a:ext cx="1110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673"/>
                </a:solidFill>
                <a:latin typeface="Century Gothic" panose="020B0502020202020204" pitchFamily="34" charset="0"/>
              </a:rPr>
              <a:t>Предложение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9100" y="1852123"/>
            <a:ext cx="11353800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7673"/>
                </a:solidFill>
                <a:latin typeface="Century Gothic" panose="020B0502020202020204" pitchFamily="34" charset="0"/>
              </a:rPr>
              <a:t>Медицинский информационный терминал </a:t>
            </a: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«</a:t>
            </a:r>
            <a:r>
              <a:rPr lang="ru-RU" sz="16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ДИАГНОСТИЧЕСКИЙ ОПРОСНИК</a:t>
            </a: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» </a:t>
            </a:r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medoprosnik.ru</a:t>
            </a:r>
            <a:r>
              <a:rPr lang="ru-RU" sz="16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>
                <a:solidFill>
                  <a:srgbClr val="007673"/>
                </a:solidFill>
                <a:latin typeface="Century Gothic" panose="020B0502020202020204" pitchFamily="34" charset="0"/>
              </a:rPr>
              <a:t>- </a:t>
            </a:r>
            <a:r>
              <a:rPr lang="ru-RU" sz="1600" dirty="0" err="1">
                <a:solidFill>
                  <a:srgbClr val="007673"/>
                </a:solidFill>
                <a:latin typeface="Century Gothic" panose="020B0502020202020204" pitchFamily="34" charset="0"/>
              </a:rPr>
              <a:t>инфоматы</a:t>
            </a:r>
            <a:r>
              <a:rPr lang="ru-RU" sz="1600" dirty="0">
                <a:solidFill>
                  <a:srgbClr val="007673"/>
                </a:solidFill>
                <a:latin typeface="Century Gothic" panose="020B0502020202020204" pitchFamily="34" charset="0"/>
              </a:rPr>
              <a:t> для амбулаторных муниципальных и частных ЛПУ.  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7673"/>
                </a:solidFill>
                <a:latin typeface="Century Gothic" panose="020B0502020202020204" pitchFamily="34" charset="0"/>
              </a:rPr>
              <a:t>Доврачебный сбор жалоб и анамнеза пациентов для экономии времени  и увеличения качества врачебного приема. 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7673"/>
                </a:solidFill>
                <a:latin typeface="Century Gothic" panose="020B0502020202020204" pitchFamily="34" charset="0"/>
              </a:rPr>
              <a:t>Для каждой специальности свой опросник с включением нескольких обязательных вопросов </a:t>
            </a: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/>
            </a:r>
            <a:b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</a:b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по </a:t>
            </a:r>
            <a:r>
              <a:rPr lang="ru-RU" sz="1600" dirty="0">
                <a:solidFill>
                  <a:srgbClr val="007673"/>
                </a:solidFill>
                <a:latin typeface="Century Gothic" panose="020B0502020202020204" pitchFamily="34" charset="0"/>
              </a:rPr>
              <a:t>онкологии, кардиологии и эндокринологии. 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7673"/>
                </a:solidFill>
                <a:latin typeface="Century Gothic" panose="020B0502020202020204" pitchFamily="34" charset="0"/>
              </a:rPr>
              <a:t>Врач увидев отмеченный онкологический симптом будет вынужден направить пациента к осмотр </a:t>
            </a: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/>
            </a:r>
            <a:b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</a:b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к </a:t>
            </a:r>
            <a:r>
              <a:rPr lang="ru-RU" sz="1600" dirty="0">
                <a:solidFill>
                  <a:srgbClr val="007673"/>
                </a:solidFill>
                <a:latin typeface="Century Gothic" panose="020B0502020202020204" pitchFamily="34" charset="0"/>
              </a:rPr>
              <a:t>онкологу. Пример: пациент у </a:t>
            </a: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невролога </a:t>
            </a:r>
            <a:r>
              <a:rPr lang="ru-RU" sz="1600" dirty="0">
                <a:solidFill>
                  <a:srgbClr val="007673"/>
                </a:solidFill>
                <a:latin typeface="Century Gothic" panose="020B0502020202020204" pitchFamily="34" charset="0"/>
              </a:rPr>
              <a:t>с отмеченной жалобой примеси крови в </a:t>
            </a: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кале.</a:t>
            </a:r>
            <a:endParaRPr lang="ru-RU" sz="1600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573" y="4301354"/>
            <a:ext cx="1110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Финансирование</a:t>
            </a:r>
            <a:endParaRPr lang="ru-RU" sz="2400" b="1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9573" y="4792906"/>
            <a:ext cx="1135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За счет средств ЛПУ (стоимость одного </a:t>
            </a:r>
            <a:r>
              <a:rPr lang="ru-RU" sz="1600" dirty="0" err="1" smtClean="0">
                <a:solidFill>
                  <a:srgbClr val="007673"/>
                </a:solidFill>
                <a:latin typeface="Century Gothic" panose="020B0502020202020204" pitchFamily="34" charset="0"/>
              </a:rPr>
              <a:t>инфомата</a:t>
            </a: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 140.000 руб.).</a:t>
            </a:r>
            <a:endParaRPr lang="ru-RU" sz="1600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30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6" b="10033"/>
          <a:stretch/>
        </p:blipFill>
        <p:spPr>
          <a:xfrm>
            <a:off x="1" y="0"/>
            <a:ext cx="12192000" cy="58916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58648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681709"/>
            <a:ext cx="12192000" cy="1176291"/>
          </a:xfrm>
          <a:prstGeom prst="rect">
            <a:avLst/>
          </a:prstGeom>
          <a:solidFill>
            <a:srgbClr val="D2F1F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3" y="5864882"/>
            <a:ext cx="2776677" cy="7642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2" y="541238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Медицинский информационный терминал </a:t>
            </a:r>
          </a:p>
          <a:p>
            <a:pPr algn="ctr"/>
            <a:r>
              <a:rPr lang="ru-RU" sz="32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«ДИАГНОСТИЧЕСКИЙ ОПРОСНИК»</a:t>
            </a:r>
            <a:endParaRPr lang="ru-RU" sz="3200" b="1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" y="2319741"/>
            <a:ext cx="1219200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7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medoprosnik.ru</a:t>
            </a:r>
            <a:r>
              <a:rPr lang="ru-RU" sz="72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718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6" b="10033"/>
          <a:stretch/>
        </p:blipFill>
        <p:spPr>
          <a:xfrm>
            <a:off x="1" y="0"/>
            <a:ext cx="12192000" cy="58916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58648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681709"/>
            <a:ext cx="12192000" cy="1176291"/>
          </a:xfrm>
          <a:prstGeom prst="rect">
            <a:avLst/>
          </a:prstGeom>
          <a:solidFill>
            <a:srgbClr val="D2F1F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3" y="5864882"/>
            <a:ext cx="2776677" cy="7642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18050" y="5861624"/>
            <a:ext cx="5033639" cy="758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sz="4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medoprosnik.ru</a:t>
            </a:r>
            <a:r>
              <a:rPr lang="ru-RU" sz="16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33" y="132496"/>
            <a:ext cx="5747273" cy="53925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87" y="2794307"/>
            <a:ext cx="5751251" cy="27307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 r="1074"/>
          <a:stretch/>
        </p:blipFill>
        <p:spPr>
          <a:xfrm>
            <a:off x="276687" y="132496"/>
            <a:ext cx="5751251" cy="260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2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6" b="10033"/>
          <a:stretch/>
        </p:blipFill>
        <p:spPr>
          <a:xfrm>
            <a:off x="1" y="0"/>
            <a:ext cx="12192000" cy="58916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58648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681709"/>
            <a:ext cx="12192000" cy="1176291"/>
          </a:xfrm>
          <a:prstGeom prst="rect">
            <a:avLst/>
          </a:prstGeom>
          <a:solidFill>
            <a:srgbClr val="D2F1F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3" y="5864882"/>
            <a:ext cx="2776677" cy="764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9574" y="199775"/>
            <a:ext cx="1110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Задача</a:t>
            </a:r>
            <a:endParaRPr lang="ru-RU" sz="2400" b="1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9574" y="681836"/>
            <a:ext cx="1135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ru-RU" sz="1600" dirty="0">
                <a:solidFill>
                  <a:srgbClr val="007673"/>
                </a:solidFill>
                <a:latin typeface="Century Gothic" panose="020B0502020202020204" pitchFamily="34" charset="0"/>
              </a:rPr>
              <a:t>Повышение качества и эффективности диспансеризации </a:t>
            </a: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населения.</a:t>
            </a:r>
            <a:endParaRPr lang="ru-RU" sz="1600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574" y="1301504"/>
            <a:ext cx="1110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673"/>
                </a:solidFill>
                <a:latin typeface="Century Gothic" panose="020B0502020202020204" pitchFamily="34" charset="0"/>
              </a:rPr>
              <a:t>Предложение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9100" y="1852123"/>
            <a:ext cx="1135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7673"/>
                </a:solidFill>
                <a:latin typeface="Century Gothic" panose="020B0502020202020204" pitchFamily="34" charset="0"/>
              </a:rPr>
              <a:t>Широко использовать общедоступную программу автоматизированного доврачебного сбора жалоб, анамнеза жизни и развития заболевания </a:t>
            </a:r>
            <a:r>
              <a:rPr lang="ru-RU" sz="16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МЕДОСМОТР</a:t>
            </a: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prof-medosmotr.ru</a:t>
            </a:r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.</a:t>
            </a:r>
            <a:endParaRPr lang="ru-RU" sz="1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7673"/>
                </a:solidFill>
                <a:latin typeface="Century Gothic" panose="020B0502020202020204" pitchFamily="34" charset="0"/>
              </a:rPr>
              <a:t>Адаптировать ее к медицинской информационной системе ЛПУ.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7673"/>
                </a:solidFill>
                <a:latin typeface="Century Gothic" panose="020B0502020202020204" pitchFamily="34" charset="0"/>
              </a:rPr>
              <a:t>Использовать регулярный автоматизированный сбор информации для качественной сравнительной оценки изменения состояния организма и эффективного </a:t>
            </a: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мониторинга. </a:t>
            </a:r>
            <a:endParaRPr lang="ru-RU" sz="1600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573" y="3482026"/>
            <a:ext cx="1110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Финансирование</a:t>
            </a:r>
            <a:endParaRPr lang="ru-RU" sz="2400" b="1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9100" y="4029744"/>
            <a:ext cx="1135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ru-RU" sz="1600" dirty="0">
                <a:solidFill>
                  <a:srgbClr val="007673"/>
                </a:solidFill>
                <a:latin typeface="Century Gothic" panose="020B0502020202020204" pitchFamily="34" charset="0"/>
              </a:rPr>
              <a:t>Не требуется. Сервис находится в общем </a:t>
            </a: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доступе.</a:t>
            </a:r>
            <a:endParaRPr lang="ru-RU" sz="1600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88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6" b="10033"/>
          <a:stretch/>
        </p:blipFill>
        <p:spPr>
          <a:xfrm>
            <a:off x="1" y="0"/>
            <a:ext cx="12192000" cy="58916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58648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681709"/>
            <a:ext cx="12192000" cy="1176291"/>
          </a:xfrm>
          <a:prstGeom prst="rect">
            <a:avLst/>
          </a:prstGeom>
          <a:solidFill>
            <a:srgbClr val="D2F1F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3" y="5864882"/>
            <a:ext cx="2776677" cy="7642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9574" y="199775"/>
            <a:ext cx="1110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Задача</a:t>
            </a:r>
            <a:endParaRPr lang="ru-RU" sz="2400" b="1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9574" y="681836"/>
            <a:ext cx="1135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ru-RU" sz="1600" dirty="0">
                <a:solidFill>
                  <a:srgbClr val="007673"/>
                </a:solidFill>
                <a:latin typeface="Century Gothic" panose="020B0502020202020204" pitchFamily="34" charset="0"/>
              </a:rPr>
              <a:t>Улучшение качества и эффективности периодических медицинских осмотров на предприятиях </a:t>
            </a: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/>
            </a:r>
            <a:b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</a:b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для </a:t>
            </a:r>
            <a:r>
              <a:rPr lang="ru-RU" sz="1600" dirty="0">
                <a:solidFill>
                  <a:srgbClr val="007673"/>
                </a:solidFill>
                <a:latin typeface="Century Gothic" panose="020B0502020202020204" pitchFamily="34" charset="0"/>
              </a:rPr>
              <a:t>профилактики и ранней диагностики </a:t>
            </a: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рака.</a:t>
            </a:r>
            <a:endParaRPr lang="ru-RU" sz="1600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574" y="1301504"/>
            <a:ext cx="1110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673"/>
                </a:solidFill>
                <a:latin typeface="Century Gothic" panose="020B0502020202020204" pitchFamily="34" charset="0"/>
              </a:rPr>
              <a:t>Предложение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9100" y="1852123"/>
            <a:ext cx="11353800" cy="302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3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Внедрить предварительное обязательное автоматизированное стандартизованное оцифрованное описание состояния здоровья – общедоступную программу </a:t>
            </a:r>
            <a:r>
              <a:rPr lang="ru-RU" sz="14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МЕДОСМОТР </a:t>
            </a:r>
            <a:r>
              <a:rPr lang="ru-RU" sz="1300" b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prof-medosmotr.ru</a:t>
            </a:r>
            <a:r>
              <a:rPr lang="ru-RU" sz="13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. Работники могут это сделать за компьютером дома, в перерыве на рабочем месте или на специальном терминале. На медосмотр идут с распечатанным результатом диагностического опросника. 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3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При адаптации программы с МИС ЛПУ, проводящих медосмотр, через год эти данные можно будет сравнивать в динамике и более информативно использовать в процессе диагностики (мониторинга). 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3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Для пациента – систематизировано отметит все беспокоящие его симптомы и синдромы, указанные в диагностическом опроснике. При обычном опросе что-то может забыть озвучить («синдром малых признаков» онкологических заболеваний).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3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Для врача – облегчается и ускоряется сбор жалоб и анамнеза, повышается его качество. При предварительной работе с полученными данными опроса можно выделять группы риска для более тщательного осмотра узкими специалистами и группы здоровых без жалоб (уменьшить необоснованную нагрузку на медперсонал и сократить время прохождения медосмотра для части работников).</a:t>
            </a:r>
            <a:endParaRPr lang="ru-RU" sz="1300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573" y="4736368"/>
            <a:ext cx="1110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Финансирование</a:t>
            </a:r>
            <a:endParaRPr lang="ru-RU" sz="2400" b="1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9573" y="5227920"/>
            <a:ext cx="1135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ru-RU" sz="1600" dirty="0">
                <a:solidFill>
                  <a:srgbClr val="007673"/>
                </a:solidFill>
                <a:latin typeface="Century Gothic" panose="020B0502020202020204" pitchFamily="34" charset="0"/>
              </a:rPr>
              <a:t>Не требуется. Сервис находится в общем </a:t>
            </a: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доступе.</a:t>
            </a:r>
            <a:endParaRPr lang="ru-RU" sz="1600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75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6" b="10033"/>
          <a:stretch/>
        </p:blipFill>
        <p:spPr>
          <a:xfrm>
            <a:off x="1" y="0"/>
            <a:ext cx="12192000" cy="58916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-8566"/>
            <a:ext cx="12192000" cy="58648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681709"/>
            <a:ext cx="12192000" cy="1176291"/>
          </a:xfrm>
          <a:prstGeom prst="rect">
            <a:avLst/>
          </a:prstGeom>
          <a:solidFill>
            <a:srgbClr val="D2F1F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3" y="5864882"/>
            <a:ext cx="2776677" cy="7642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" y="707235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Программа доврачебного автоматизированного </a:t>
            </a:r>
            <a:br>
              <a:rPr lang="ru-RU" sz="32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</a:br>
            <a:r>
              <a:rPr lang="ru-RU" sz="32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опроса для периодических медицинских осмотров </a:t>
            </a:r>
            <a:br>
              <a:rPr lang="ru-RU" sz="32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</a:br>
            <a:r>
              <a:rPr lang="ru-RU" sz="32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и диспансеризации «</a:t>
            </a:r>
            <a:r>
              <a:rPr lang="ru-RU" sz="3200" b="1" dirty="0" err="1" smtClean="0">
                <a:solidFill>
                  <a:srgbClr val="007673"/>
                </a:solidFill>
                <a:latin typeface="Century Gothic" panose="020B0502020202020204" pitchFamily="34" charset="0"/>
              </a:rPr>
              <a:t>Профмедосмотр</a:t>
            </a:r>
            <a:r>
              <a:rPr lang="ru-RU" sz="32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1" y="2709432"/>
            <a:ext cx="12192001" cy="1680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72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prof-medosmotr.ru</a:t>
            </a:r>
            <a:endParaRPr lang="ru-RU" sz="7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14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16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6" b="10033"/>
          <a:stretch/>
        </p:blipFill>
        <p:spPr>
          <a:xfrm>
            <a:off x="1" y="-8877"/>
            <a:ext cx="12192000" cy="58916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312"/>
            <a:ext cx="12192000" cy="58648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681709"/>
            <a:ext cx="12192000" cy="1176291"/>
          </a:xfrm>
          <a:prstGeom prst="rect">
            <a:avLst/>
          </a:prstGeom>
          <a:solidFill>
            <a:srgbClr val="D2F1F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3" y="5864882"/>
            <a:ext cx="2776677" cy="7642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66" y="625593"/>
            <a:ext cx="7348676" cy="44016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586" y="625529"/>
            <a:ext cx="4218069" cy="44016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66521" y="5864882"/>
            <a:ext cx="4822154" cy="758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4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prof-medosmotr.ru</a:t>
            </a:r>
          </a:p>
        </p:txBody>
      </p:sp>
    </p:spTree>
    <p:extLst>
      <p:ext uri="{BB962C8B-B14F-4D97-AF65-F5344CB8AC3E}">
        <p14:creationId xmlns:p14="http://schemas.microsoft.com/office/powerpoint/2010/main" val="399130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6" b="10033"/>
          <a:stretch/>
        </p:blipFill>
        <p:spPr>
          <a:xfrm>
            <a:off x="1" y="0"/>
            <a:ext cx="12192000" cy="58916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312"/>
            <a:ext cx="12192000" cy="58648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681709"/>
            <a:ext cx="12192000" cy="1176291"/>
          </a:xfrm>
          <a:prstGeom prst="rect">
            <a:avLst/>
          </a:prstGeom>
          <a:solidFill>
            <a:srgbClr val="D2F1F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3" y="5864882"/>
            <a:ext cx="2776677" cy="764287"/>
          </a:xfrm>
          <a:prstGeom prst="rect">
            <a:avLst/>
          </a:prstGeom>
        </p:spPr>
      </p:pic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077652"/>
              </p:ext>
            </p:extLst>
          </p:nvPr>
        </p:nvGraphicFramePr>
        <p:xfrm>
          <a:off x="838200" y="1393958"/>
          <a:ext cx="10515600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Пациент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Врач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Инструментальная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диагностика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Лабораторная диагностика/</a:t>
                      </a:r>
                      <a:r>
                        <a:rPr lang="ru-RU" baseline="0" dirty="0" smtClean="0"/>
                        <a:t> Морфология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ДИАГНОЗ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Жалобы /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Анамнез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Симптомы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Заключения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Показатели/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Заключения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МКБ </a:t>
                      </a:r>
                    </a:p>
                    <a:p>
                      <a:pPr algn="ctr"/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текст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текст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список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цифра / список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Список</a:t>
                      </a:r>
                    </a:p>
                    <a:p>
                      <a:pPr algn="ctr"/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Не систематизировано</a:t>
                      </a:r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Не систематизировано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Систематизировано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Систематизировано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Систематизировано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838200" y="365126"/>
            <a:ext cx="10515600" cy="800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Описание состояния здоровья в МИС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2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6" b="10033"/>
          <a:stretch/>
        </p:blipFill>
        <p:spPr>
          <a:xfrm>
            <a:off x="1" y="0"/>
            <a:ext cx="12192000" cy="58916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312"/>
            <a:ext cx="12192000" cy="58648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681709"/>
            <a:ext cx="12192000" cy="1176291"/>
          </a:xfrm>
          <a:prstGeom prst="rect">
            <a:avLst/>
          </a:prstGeom>
          <a:solidFill>
            <a:srgbClr val="D2F1F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3" y="5864882"/>
            <a:ext cx="2776677" cy="76428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38200" y="365126"/>
            <a:ext cx="10515600" cy="800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Описание состояния здоровья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827308"/>
              </p:ext>
            </p:extLst>
          </p:nvPr>
        </p:nvGraphicFramePr>
        <p:xfrm>
          <a:off x="838200" y="1292443"/>
          <a:ext cx="10515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Пациент</a:t>
                      </a:r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Врач</a:t>
                      </a:r>
                      <a:endParaRPr lang="ru-RU" dirty="0"/>
                    </a:p>
                  </a:txBody>
                  <a:tcPr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Инструментальная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диагностика</a:t>
                      </a:r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Лабораторная диагностика/</a:t>
                      </a:r>
                      <a:r>
                        <a:rPr lang="ru-RU" baseline="0" dirty="0" smtClean="0"/>
                        <a:t> Морфология</a:t>
                      </a:r>
                      <a:endParaRPr lang="ru-RU" dirty="0"/>
                    </a:p>
                  </a:txBody>
                  <a:tcPr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ДИАГНОЗ</a:t>
                      </a:r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Жалобы /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Анамнез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Симптомы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Заключения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Показатели/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Заключения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МКБ </a:t>
                      </a:r>
                    </a:p>
                    <a:p>
                      <a:pPr algn="ctr"/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текст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текст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список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цифра / список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Список</a:t>
                      </a:r>
                    </a:p>
                    <a:p>
                      <a:pPr algn="ctr"/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Не систематизировано</a:t>
                      </a:r>
                      <a:endParaRPr lang="ru-RU" sz="1400" dirty="0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Не систематизировано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Систематизировано</a:t>
                      </a:r>
                      <a:endParaRPr lang="ru-RU" sz="1400" dirty="0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Систематизировано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Систематизировано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XIX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век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5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6" b="10033"/>
          <a:stretch/>
        </p:blipFill>
        <p:spPr>
          <a:xfrm>
            <a:off x="1" y="0"/>
            <a:ext cx="12192000" cy="58916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-284336"/>
            <a:ext cx="12192000" cy="58648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681709"/>
            <a:ext cx="12192000" cy="1176291"/>
          </a:xfrm>
          <a:prstGeom prst="rect">
            <a:avLst/>
          </a:prstGeom>
          <a:solidFill>
            <a:srgbClr val="D2F1F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3" y="5864882"/>
            <a:ext cx="2776677" cy="764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3900" y="222098"/>
            <a:ext cx="1071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ru-RU" sz="2000" dirty="0">
                <a:solidFill>
                  <a:srgbClr val="007673"/>
                </a:solidFill>
                <a:latin typeface="Century Gothic" panose="020B0502020202020204" pitchFamily="34" charset="0"/>
              </a:rPr>
              <a:t>В </a:t>
            </a:r>
            <a:r>
              <a:rPr lang="ru-RU" sz="20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201</a:t>
            </a:r>
            <a:r>
              <a:rPr lang="en-US" sz="20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6</a:t>
            </a:r>
            <a:r>
              <a:rPr lang="ru-RU" sz="20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>
                <a:solidFill>
                  <a:srgbClr val="007673"/>
                </a:solidFill>
                <a:latin typeface="Century Gothic" panose="020B0502020202020204" pitchFamily="34" charset="0"/>
              </a:rPr>
              <a:t>году в Российской Федерации впервые</a:t>
            </a:r>
            <a:br>
              <a:rPr lang="ru-RU" sz="2000" dirty="0">
                <a:solidFill>
                  <a:srgbClr val="007673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007673"/>
                </a:solidFill>
                <a:latin typeface="Century Gothic" panose="020B0502020202020204" pitchFamily="34" charset="0"/>
              </a:rPr>
              <a:t>выявлено </a:t>
            </a:r>
            <a:r>
              <a:rPr lang="ru-RU" sz="20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599 348 </a:t>
            </a:r>
            <a:r>
              <a:rPr lang="ru-RU" sz="2000" dirty="0">
                <a:solidFill>
                  <a:srgbClr val="007673"/>
                </a:solidFill>
                <a:latin typeface="Century Gothic" panose="020B0502020202020204" pitchFamily="34" charset="0"/>
              </a:rPr>
              <a:t>случай злокачественных новообразований. </a:t>
            </a:r>
            <a:endParaRPr lang="en-US" sz="2000" dirty="0" smtClean="0">
              <a:solidFill>
                <a:srgbClr val="007673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charset="0"/>
              <a:buChar char="•"/>
            </a:pPr>
            <a:endParaRPr lang="en-US" sz="2000" dirty="0">
              <a:solidFill>
                <a:srgbClr val="007673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ru-RU" sz="2000" dirty="0">
                <a:solidFill>
                  <a:srgbClr val="007673"/>
                </a:solidFill>
                <a:latin typeface="Century Gothic" panose="020B0502020202020204" pitchFamily="34" charset="0"/>
              </a:rPr>
              <a:t>Заболеваемость составила </a:t>
            </a:r>
            <a:r>
              <a:rPr lang="ru-RU" sz="20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409,4</a:t>
            </a:r>
            <a:r>
              <a:rPr lang="ru-RU" sz="20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>
                <a:solidFill>
                  <a:srgbClr val="007673"/>
                </a:solidFill>
                <a:latin typeface="Century Gothic" panose="020B0502020202020204" pitchFamily="34" charset="0"/>
              </a:rPr>
              <a:t>на 100 000 населения, прирост за 10-летний период </a:t>
            </a:r>
            <a:r>
              <a:rPr lang="en-US" sz="2000" dirty="0">
                <a:solidFill>
                  <a:srgbClr val="007673"/>
                </a:solidFill>
                <a:latin typeface="Century Gothic" panose="020B0502020202020204" pitchFamily="34" charset="0"/>
              </a:rPr>
              <a:t>- </a:t>
            </a:r>
            <a:r>
              <a:rPr lang="ru-RU" sz="20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20,6</a:t>
            </a:r>
            <a:r>
              <a:rPr lang="en-US" sz="20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%. </a:t>
            </a:r>
          </a:p>
          <a:p>
            <a:pPr marL="342900" indent="-342900" algn="just">
              <a:buFont typeface="Arial" charset="0"/>
              <a:buChar char="•"/>
            </a:pPr>
            <a:endParaRPr lang="en-US" sz="2000" dirty="0">
              <a:solidFill>
                <a:srgbClr val="007673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ru-RU" sz="2000" dirty="0">
                <a:solidFill>
                  <a:srgbClr val="007673"/>
                </a:solidFill>
                <a:latin typeface="Century Gothic" panose="020B0502020202020204" pitchFamily="34" charset="0"/>
              </a:rPr>
              <a:t>Ранняя диагностика на </a:t>
            </a:r>
            <a:r>
              <a:rPr lang="en-US" sz="2000" dirty="0">
                <a:solidFill>
                  <a:srgbClr val="007673"/>
                </a:solidFill>
                <a:latin typeface="Century Gothic" panose="020B0502020202020204" pitchFamily="34" charset="0"/>
              </a:rPr>
              <a:t>I-II </a:t>
            </a:r>
            <a:r>
              <a:rPr lang="ru-RU" sz="2000" dirty="0">
                <a:solidFill>
                  <a:srgbClr val="007673"/>
                </a:solidFill>
                <a:latin typeface="Century Gothic" panose="020B0502020202020204" pitchFamily="34" charset="0"/>
              </a:rPr>
              <a:t>стадии – </a:t>
            </a:r>
            <a:r>
              <a:rPr lang="ru-RU" sz="20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54,</a:t>
            </a:r>
            <a:r>
              <a:rPr lang="en-US" sz="2000" b="1" dirty="0">
                <a:solidFill>
                  <a:srgbClr val="007673"/>
                </a:solidFill>
                <a:latin typeface="Century Gothic" panose="020B0502020202020204" pitchFamily="34" charset="0"/>
              </a:rPr>
              <a:t>7</a:t>
            </a:r>
            <a:r>
              <a:rPr lang="en-US" sz="2000" dirty="0">
                <a:solidFill>
                  <a:srgbClr val="007673"/>
                </a:solidFill>
                <a:latin typeface="Century Gothic" panose="020B0502020202020204" pitchFamily="34" charset="0"/>
              </a:rPr>
              <a:t>%.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226" y="2844799"/>
            <a:ext cx="6743548" cy="260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6" b="10033"/>
          <a:stretch/>
        </p:blipFill>
        <p:spPr>
          <a:xfrm>
            <a:off x="1" y="0"/>
            <a:ext cx="12192000" cy="58916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312"/>
            <a:ext cx="12192000" cy="58648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681709"/>
            <a:ext cx="12192000" cy="1176291"/>
          </a:xfrm>
          <a:prstGeom prst="rect">
            <a:avLst/>
          </a:prstGeom>
          <a:solidFill>
            <a:srgbClr val="D2F1F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3" y="5864882"/>
            <a:ext cx="2776677" cy="76428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38200" y="365126"/>
            <a:ext cx="10515600" cy="800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Описание состояния здоровья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062126"/>
              </p:ext>
            </p:extLst>
          </p:nvPr>
        </p:nvGraphicFramePr>
        <p:xfrm>
          <a:off x="838200" y="1132423"/>
          <a:ext cx="10515600" cy="445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Пациент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Врач</a:t>
                      </a:r>
                      <a:endParaRPr lang="ru-RU" dirty="0"/>
                    </a:p>
                  </a:txBody>
                  <a:tcPr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Инструментальная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диагностика</a:t>
                      </a:r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Лабораторная диагностика/</a:t>
                      </a:r>
                      <a:r>
                        <a:rPr lang="ru-RU" baseline="0" dirty="0" smtClean="0"/>
                        <a:t> Морфология</a:t>
                      </a:r>
                      <a:endParaRPr lang="ru-RU" dirty="0"/>
                    </a:p>
                  </a:txBody>
                  <a:tcPr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ДИАГНОЗ</a:t>
                      </a:r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Жалобы /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Анамнез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Симптомы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Заключения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Показатели/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Заключения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МКБ </a:t>
                      </a:r>
                    </a:p>
                    <a:p>
                      <a:pPr algn="ctr"/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текст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текст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список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цифра / список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Список</a:t>
                      </a:r>
                    </a:p>
                    <a:p>
                      <a:pPr algn="ctr"/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Не систематизировано</a:t>
                      </a:r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Не систематизировано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Систематизировано</a:t>
                      </a:r>
                      <a:endParaRPr lang="ru-RU" sz="1400" dirty="0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Систематизировано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Систематизировано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50" dirty="0" smtClean="0"/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XXI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век</a:t>
                      </a:r>
                      <a:endParaRPr lang="en-US" sz="2000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8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6" b="10033"/>
          <a:stretch/>
        </p:blipFill>
        <p:spPr>
          <a:xfrm>
            <a:off x="1" y="0"/>
            <a:ext cx="12192000" cy="58916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312"/>
            <a:ext cx="12192000" cy="58648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681709"/>
            <a:ext cx="12192000" cy="1176291"/>
          </a:xfrm>
          <a:prstGeom prst="rect">
            <a:avLst/>
          </a:prstGeom>
          <a:solidFill>
            <a:srgbClr val="D2F1F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3" y="5864882"/>
            <a:ext cx="2776677" cy="76428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38200" y="322260"/>
            <a:ext cx="10515600" cy="800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Описание состояния здоровья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358798"/>
              </p:ext>
            </p:extLst>
          </p:nvPr>
        </p:nvGraphicFramePr>
        <p:xfrm>
          <a:off x="838200" y="1076460"/>
          <a:ext cx="10515600" cy="4588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907216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Пациент</a:t>
                      </a:r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Врач</a:t>
                      </a:r>
                      <a:endParaRPr lang="ru-RU" dirty="0"/>
                    </a:p>
                  </a:txBody>
                  <a:tcP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Инструментальная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диагностика</a:t>
                      </a:r>
                      <a:endParaRPr lang="ru-RU" dirty="0"/>
                    </a:p>
                  </a:txBody>
                  <a:tcP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Лабораторная диагностика/</a:t>
                      </a:r>
                      <a:r>
                        <a:rPr lang="ru-RU" baseline="0" dirty="0" smtClean="0"/>
                        <a:t> Морфология</a:t>
                      </a:r>
                      <a:endParaRPr lang="ru-RU" dirty="0"/>
                    </a:p>
                  </a:txBody>
                  <a:tcPr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ДИАГНОЗ</a:t>
                      </a:r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216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Жалобы /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Анамнез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Симптомы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Заключения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Показатели/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Заключения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МКБ </a:t>
                      </a:r>
                    </a:p>
                    <a:p>
                      <a:pPr algn="ctr"/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07216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список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список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список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цифра / список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Список</a:t>
                      </a:r>
                    </a:p>
                    <a:p>
                      <a:pPr algn="ctr"/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37457"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Систематизировано</a:t>
                      </a:r>
                      <a:endParaRPr lang="ru-RU" sz="1400" dirty="0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Систематизировано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Систематизировано</a:t>
                      </a:r>
                      <a:endParaRPr lang="ru-RU" sz="1400" dirty="0"/>
                    </a:p>
                  </a:txBody>
                  <a:tcPr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Систематизировано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Систематизировано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0048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Цифровая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</a:rPr>
                        <a:t> медицина</a:t>
                      </a:r>
                    </a:p>
                  </a:txBody>
                  <a:tcP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75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6" b="10033"/>
          <a:stretch/>
        </p:blipFill>
        <p:spPr>
          <a:xfrm>
            <a:off x="1" y="0"/>
            <a:ext cx="12192000" cy="58916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58648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681709"/>
            <a:ext cx="12192000" cy="1176291"/>
          </a:xfrm>
          <a:prstGeom prst="rect">
            <a:avLst/>
          </a:prstGeom>
          <a:solidFill>
            <a:srgbClr val="D2F1F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3" y="5864882"/>
            <a:ext cx="2776677" cy="764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9575" y="384886"/>
            <a:ext cx="1110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Задача</a:t>
            </a:r>
            <a:endParaRPr lang="ru-RU" sz="2400" b="1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9574" y="876355"/>
            <a:ext cx="1135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ru-RU" sz="1600" dirty="0">
                <a:solidFill>
                  <a:srgbClr val="007673"/>
                </a:solidFill>
                <a:latin typeface="Century Gothic" panose="020B0502020202020204" pitchFamily="34" charset="0"/>
              </a:rPr>
              <a:t>Помощь первичному звену здравоохранения (участковым врачам) в выявлении и мониторинге групп онкологического риска</a:t>
            </a: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.</a:t>
            </a:r>
            <a:endParaRPr lang="ru-RU" sz="1600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574" y="1409133"/>
            <a:ext cx="1110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673"/>
                </a:solidFill>
                <a:latin typeface="Century Gothic" panose="020B0502020202020204" pitchFamily="34" charset="0"/>
              </a:rPr>
              <a:t>Предложение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9099" y="1831830"/>
            <a:ext cx="11353800" cy="231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7673"/>
                </a:solidFill>
                <a:latin typeface="Century Gothic" panose="020B0502020202020204" pitchFamily="34" charset="0"/>
              </a:rPr>
              <a:t>Удаленный мониторинг групп онкологического риска, выявляемых в общей лечебной сети, с использованием телемедицинской системы  </a:t>
            </a: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«</a:t>
            </a:r>
            <a:r>
              <a:rPr lang="ru-RU" sz="16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ОНКОМОНИТОР</a:t>
            </a: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»  </a:t>
            </a:r>
            <a:r>
              <a:rPr lang="ru-RU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oncomonitor.ru</a:t>
            </a:r>
            <a:r>
              <a:rPr lang="ru-RU" sz="1600" dirty="0">
                <a:solidFill>
                  <a:srgbClr val="007673"/>
                </a:solidFill>
                <a:latin typeface="Century Gothic" panose="020B0502020202020204" pitchFamily="34" charset="0"/>
              </a:rPr>
              <a:t> с привлечением средств ОМС. Удаленный помощник для участковых врачей по наблюдению за пациентами группы онкологического </a:t>
            </a: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риска.</a:t>
            </a:r>
          </a:p>
          <a:p>
            <a:pPr marL="285750" indent="-285750" algn="just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Удаленный </a:t>
            </a:r>
            <a:r>
              <a:rPr lang="ru-RU" sz="1600" dirty="0">
                <a:solidFill>
                  <a:srgbClr val="007673"/>
                </a:solidFill>
                <a:latin typeface="Century Gothic" panose="020B0502020202020204" pitchFamily="34" charset="0"/>
              </a:rPr>
              <a:t>мониторинг групп онкологического риска, выявленных на предприятиях при медицинском осмотре или при использовании программы «Онкопрофилактика», в телемедицинской системе  «Онкомонитор»  </a:t>
            </a:r>
            <a:r>
              <a:rPr lang="ru-RU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oncomonitor.ru</a:t>
            </a:r>
            <a:r>
              <a:rPr lang="ru-RU" sz="1600" dirty="0">
                <a:solidFill>
                  <a:srgbClr val="007673"/>
                </a:solidFill>
                <a:latin typeface="Century Gothic" panose="020B0502020202020204" pitchFamily="34" charset="0"/>
              </a:rPr>
              <a:t> с привлечением средств </a:t>
            </a: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ДМС.</a:t>
            </a:r>
            <a:endParaRPr lang="ru-RU" sz="1600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574" y="4195797"/>
            <a:ext cx="1110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Финансирование</a:t>
            </a:r>
            <a:endParaRPr lang="ru-RU" sz="2400" b="1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9574" y="4763231"/>
            <a:ext cx="1135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ru-RU" sz="1600" dirty="0">
                <a:solidFill>
                  <a:srgbClr val="007673"/>
                </a:solidFill>
                <a:latin typeface="Century Gothic" panose="020B0502020202020204" pitchFamily="34" charset="0"/>
              </a:rPr>
              <a:t>ОМС, ДМС, личные </a:t>
            </a: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средства субъектов, находящихся под наблюдением </a:t>
            </a:r>
            <a:r>
              <a:rPr lang="ru-RU" sz="1600" dirty="0">
                <a:solidFill>
                  <a:srgbClr val="007673"/>
                </a:solidFill>
                <a:latin typeface="Century Gothic" panose="020B0502020202020204" pitchFamily="34" charset="0"/>
              </a:rPr>
              <a:t>(1250 р./год на пациента</a:t>
            </a: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).</a:t>
            </a:r>
            <a:endParaRPr lang="ru-RU" sz="1600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6" b="10033"/>
          <a:stretch/>
        </p:blipFill>
        <p:spPr>
          <a:xfrm>
            <a:off x="1" y="0"/>
            <a:ext cx="12192000" cy="58916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312"/>
            <a:ext cx="12192000" cy="58648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681709"/>
            <a:ext cx="12192000" cy="1176291"/>
          </a:xfrm>
          <a:prstGeom prst="rect">
            <a:avLst/>
          </a:prstGeom>
          <a:solidFill>
            <a:srgbClr val="D2F1F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3" y="5864882"/>
            <a:ext cx="2776677" cy="7642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50607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Программа удаленного мониторинга </a:t>
            </a:r>
          </a:p>
          <a:p>
            <a:pPr algn="ctr"/>
            <a:r>
              <a:rPr lang="ru-RU" sz="40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лиц группы онкологического риска</a:t>
            </a:r>
          </a:p>
          <a:p>
            <a:pPr algn="ctr"/>
            <a:r>
              <a:rPr lang="ru-RU" sz="40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«ОНКОМОНИТОР»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815962"/>
            <a:ext cx="12192000" cy="1680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7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oncomonitor</a:t>
            </a:r>
            <a:r>
              <a:rPr lang="ru-RU" sz="7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.</a:t>
            </a:r>
            <a:r>
              <a:rPr lang="ru-RU" sz="7200" b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ru</a:t>
            </a:r>
            <a:endParaRPr lang="ru-RU" sz="7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14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477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6" b="10033"/>
          <a:stretch/>
        </p:blipFill>
        <p:spPr>
          <a:xfrm>
            <a:off x="1" y="0"/>
            <a:ext cx="12192000" cy="58916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312"/>
            <a:ext cx="12192000" cy="58648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681709"/>
            <a:ext cx="12192000" cy="1176291"/>
          </a:xfrm>
          <a:prstGeom prst="rect">
            <a:avLst/>
          </a:prstGeom>
          <a:solidFill>
            <a:srgbClr val="D2F1F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20000"/>
              </a:lnSpc>
            </a:pPr>
            <a:endParaRPr lang="ru-RU" sz="4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3" y="5864882"/>
            <a:ext cx="2776677" cy="7642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985255" y="5890776"/>
            <a:ext cx="3982180" cy="758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4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oncomonitor</a:t>
            </a:r>
            <a:r>
              <a:rPr lang="ru-RU" sz="4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.</a:t>
            </a:r>
            <a:r>
              <a:rPr lang="ru-RU" sz="4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ru</a:t>
            </a:r>
            <a:endParaRPr lang="ru-RU" sz="4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3" y="152674"/>
            <a:ext cx="11561685" cy="537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6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6" b="10033"/>
          <a:stretch/>
        </p:blipFill>
        <p:spPr>
          <a:xfrm>
            <a:off x="1" y="0"/>
            <a:ext cx="12192000" cy="58916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58648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681709"/>
            <a:ext cx="12192000" cy="1176291"/>
          </a:xfrm>
          <a:prstGeom prst="rect">
            <a:avLst/>
          </a:prstGeom>
          <a:solidFill>
            <a:srgbClr val="D2F1F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3" y="5864882"/>
            <a:ext cx="2776677" cy="764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9575" y="384886"/>
            <a:ext cx="1110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Задача</a:t>
            </a:r>
            <a:endParaRPr lang="ru-RU" sz="2400" b="1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9574" y="876355"/>
            <a:ext cx="1135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ru-RU" sz="1600" dirty="0">
                <a:solidFill>
                  <a:srgbClr val="007673"/>
                </a:solidFill>
                <a:latin typeface="Century Gothic" panose="020B0502020202020204" pitchFamily="34" charset="0"/>
              </a:rPr>
              <a:t>Привлечение внебюджетных ресурсов для профилактики и ранней диагностики </a:t>
            </a: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рака.</a:t>
            </a:r>
            <a:endParaRPr lang="ru-RU" sz="1600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574" y="1492073"/>
            <a:ext cx="1110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673"/>
                </a:solidFill>
                <a:latin typeface="Century Gothic" panose="020B0502020202020204" pitchFamily="34" charset="0"/>
              </a:rPr>
              <a:t>Предложение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574" y="2081372"/>
            <a:ext cx="11353800" cy="142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7673"/>
                </a:solidFill>
                <a:latin typeface="Century Gothic" panose="020B0502020202020204" pitchFamily="34" charset="0"/>
              </a:rPr>
              <a:t>Создание федерального телемедицинского центра мониторинга групп онкологического риска, профилактики и ранней диагностики рака (в рамках ГЧП</a:t>
            </a: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).</a:t>
            </a:r>
            <a:endParaRPr lang="ru-RU" sz="1600" dirty="0">
              <a:solidFill>
                <a:srgbClr val="007673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7673"/>
                </a:solidFill>
                <a:latin typeface="Century Gothic" panose="020B0502020202020204" pitchFamily="34" charset="0"/>
              </a:rPr>
              <a:t>Создание сети «Клиник профилактики рака», нацеленной на обследование и мониторинг пациентов группы онкологического риска (в рамках ГЧП или частной медицины</a:t>
            </a: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).</a:t>
            </a:r>
            <a:endParaRPr lang="ru-RU" sz="1600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574" y="3914512"/>
            <a:ext cx="1110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Финансирование</a:t>
            </a:r>
            <a:endParaRPr lang="ru-RU" sz="2400" b="1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9574" y="4405245"/>
            <a:ext cx="1135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Целевые инвестиции.</a:t>
            </a:r>
            <a:endParaRPr lang="ru-RU" sz="1600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1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6" b="10033"/>
          <a:stretch/>
        </p:blipFill>
        <p:spPr>
          <a:xfrm>
            <a:off x="1" y="0"/>
            <a:ext cx="12192000" cy="58916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58648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681709"/>
            <a:ext cx="12192000" cy="1176291"/>
          </a:xfrm>
          <a:prstGeom prst="rect">
            <a:avLst/>
          </a:prstGeom>
          <a:solidFill>
            <a:srgbClr val="D2F1F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3" y="5864882"/>
            <a:ext cx="2776677" cy="764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9575" y="384886"/>
            <a:ext cx="1110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Задача</a:t>
            </a:r>
            <a:endParaRPr lang="ru-RU" sz="2400" b="1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9574" y="876355"/>
            <a:ext cx="1135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ru-RU" sz="1600" dirty="0">
                <a:solidFill>
                  <a:srgbClr val="007673"/>
                </a:solidFill>
                <a:latin typeface="Century Gothic" panose="020B0502020202020204" pitchFamily="34" charset="0"/>
              </a:rPr>
              <a:t>Профилактика и ранняя диагностики новообразований наружной локализации с увеличивающейся заболеваемостью - меланомы и рака </a:t>
            </a: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кожи.</a:t>
            </a:r>
            <a:endParaRPr lang="ru-RU" sz="1600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574" y="1492073"/>
            <a:ext cx="1110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673"/>
                </a:solidFill>
                <a:latin typeface="Century Gothic" panose="020B0502020202020204" pitchFamily="34" charset="0"/>
              </a:rPr>
              <a:t>Предложение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574" y="2081372"/>
            <a:ext cx="113538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7673"/>
                </a:solidFill>
                <a:latin typeface="Century Gothic" panose="020B0502020202020204" pitchFamily="34" charset="0"/>
              </a:rPr>
              <a:t>Внедрение телемедицинского сервиса для профилактики и ранней диагностики меланомы и рака кожи в виде мобильного приложения «Контроль родинок</a:t>
            </a: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».</a:t>
            </a:r>
            <a:endParaRPr lang="ru-RU" sz="1600" dirty="0">
              <a:solidFill>
                <a:srgbClr val="007673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7673"/>
                </a:solidFill>
                <a:latin typeface="Century Gothic" panose="020B0502020202020204" pitchFamily="34" charset="0"/>
              </a:rPr>
              <a:t>Создание сети специализированных медицинских центров по </a:t>
            </a:r>
            <a:r>
              <a:rPr lang="ru-RU" sz="1600" dirty="0" err="1">
                <a:solidFill>
                  <a:srgbClr val="007673"/>
                </a:solidFill>
                <a:latin typeface="Century Gothic" panose="020B0502020202020204" pitchFamily="34" charset="0"/>
              </a:rPr>
              <a:t>онкодерматологии</a:t>
            </a:r>
            <a:r>
              <a:rPr lang="ru-RU" sz="1600" dirty="0">
                <a:solidFill>
                  <a:srgbClr val="007673"/>
                </a:solidFill>
                <a:latin typeface="Century Gothic" panose="020B0502020202020204" pitchFamily="34" charset="0"/>
              </a:rPr>
              <a:t> с задачей дифференциальной диагностики новообразований кожи, профилактики меланомы и рака кожи (клиника амбулаторной хирургии в рамках ГЧП или частной медицины</a:t>
            </a: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).</a:t>
            </a:r>
            <a:endParaRPr lang="ru-RU" sz="1600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574" y="3914512"/>
            <a:ext cx="1110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Финансирование</a:t>
            </a:r>
            <a:endParaRPr lang="ru-RU" sz="2400" b="1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9574" y="4405245"/>
            <a:ext cx="1135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Целевые инвестиции.</a:t>
            </a:r>
            <a:endParaRPr lang="ru-RU" sz="1600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7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6" b="10033"/>
          <a:stretch/>
        </p:blipFill>
        <p:spPr>
          <a:xfrm>
            <a:off x="1" y="0"/>
            <a:ext cx="12192000" cy="58916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58648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681709"/>
            <a:ext cx="12192000" cy="1176291"/>
          </a:xfrm>
          <a:prstGeom prst="rect">
            <a:avLst/>
          </a:prstGeom>
          <a:solidFill>
            <a:srgbClr val="D2F1F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3" y="5864882"/>
            <a:ext cx="2776677" cy="764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65252" y="2379189"/>
            <a:ext cx="985994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Спасибо за внимание!</a:t>
            </a:r>
            <a:endParaRPr lang="en-US" sz="3600" b="1" dirty="0" smtClean="0">
              <a:solidFill>
                <a:srgbClr val="007673"/>
              </a:solidFill>
              <a:latin typeface="Century Gothic" panose="020B0502020202020204" pitchFamily="34" charset="0"/>
            </a:endParaRPr>
          </a:p>
          <a:p>
            <a:pPr algn="ctr"/>
            <a:endParaRPr lang="en-US" sz="3600" b="1" dirty="0">
              <a:solidFill>
                <a:srgbClr val="007673"/>
              </a:solidFill>
              <a:latin typeface="Century Gothic" panose="020B0502020202020204" pitchFamily="34" charset="0"/>
            </a:endParaRPr>
          </a:p>
          <a:p>
            <a:pPr algn="ctr"/>
            <a:endParaRPr lang="en-US" sz="3600" b="1" dirty="0" smtClean="0">
              <a:solidFill>
                <a:srgbClr val="007673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007673"/>
                </a:solidFill>
                <a:latin typeface="Century Gothic" panose="020B0502020202020204" pitchFamily="34" charset="0"/>
                <a:hlinkClick r:id="rId4"/>
              </a:rPr>
              <a:t>khanov.a@mail.ru</a:t>
            </a:r>
            <a:endParaRPr lang="en-US" sz="2800" dirty="0" smtClean="0">
              <a:solidFill>
                <a:srgbClr val="007673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+7-917-34-363-99</a:t>
            </a:r>
            <a:endParaRPr lang="en-US" sz="2800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0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6" b="10033"/>
          <a:stretch/>
        </p:blipFill>
        <p:spPr>
          <a:xfrm>
            <a:off x="1" y="0"/>
            <a:ext cx="12192000" cy="58916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58648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681709"/>
            <a:ext cx="12192000" cy="1176291"/>
          </a:xfrm>
          <a:prstGeom prst="rect">
            <a:avLst/>
          </a:prstGeom>
          <a:solidFill>
            <a:srgbClr val="D2F1F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3" y="5864882"/>
            <a:ext cx="2776677" cy="764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9575" y="384886"/>
            <a:ext cx="1110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673"/>
                </a:solidFill>
                <a:latin typeface="Century Gothic" panose="020B0502020202020204" pitchFamily="34" charset="0"/>
              </a:rPr>
              <a:t>Ситуационная оценка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9575" y="1416103"/>
            <a:ext cx="111061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7673"/>
                </a:solidFill>
                <a:latin typeface="Century Gothic" panose="020B0502020202020204" pitchFamily="34" charset="0"/>
              </a:rPr>
              <a:t>В настоящее время в российской системе здравоохранения нет четкой системы структур, ответственных за профилактику и раннюю диагностику онкологических заболеваний. </a:t>
            </a:r>
          </a:p>
          <a:p>
            <a:pPr marL="342900" indent="-342900" algn="just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Специализированные </a:t>
            </a:r>
            <a:r>
              <a:rPr lang="ru-RU" sz="2000" dirty="0">
                <a:solidFill>
                  <a:srgbClr val="007673"/>
                </a:solidFill>
                <a:latin typeface="Century Gothic" panose="020B0502020202020204" pitchFamily="34" charset="0"/>
              </a:rPr>
              <a:t>онкологические диспансеры загружены приемом, обследованием и лечением  пациентов, направленных из общей лечебной сети с подозрением на рак. </a:t>
            </a:r>
          </a:p>
          <a:p>
            <a:pPr marL="342900" indent="-342900" algn="just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В </a:t>
            </a:r>
            <a:r>
              <a:rPr lang="ru-RU" sz="2000" dirty="0">
                <a:solidFill>
                  <a:srgbClr val="007673"/>
                </a:solidFill>
                <a:latin typeface="Century Gothic" panose="020B0502020202020204" pitchFamily="34" charset="0"/>
              </a:rPr>
              <a:t>поликлиниках общей лечебной сети участковые врачи загружены потоком </a:t>
            </a:r>
            <a:r>
              <a:rPr lang="ru-RU" sz="20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пациентов, вследствие чего мероприятия по ранней </a:t>
            </a:r>
            <a:r>
              <a:rPr lang="ru-RU" sz="2000" dirty="0">
                <a:solidFill>
                  <a:srgbClr val="007673"/>
                </a:solidFill>
                <a:latin typeface="Century Gothic" panose="020B0502020202020204" pitchFamily="34" charset="0"/>
              </a:rPr>
              <a:t>диагностике и профилактике онкологических заболеваний в группах </a:t>
            </a:r>
            <a:r>
              <a:rPr lang="ru-RU" sz="20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риска</a:t>
            </a:r>
            <a:r>
              <a:rPr lang="ru-RU" sz="2000" dirty="0">
                <a:solidFill>
                  <a:srgbClr val="007673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не могут быть реализованы в полный мере, равно не могут быть эффективными.</a:t>
            </a:r>
            <a:endParaRPr lang="ru-RU" sz="2000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5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6" b="10033"/>
          <a:stretch/>
        </p:blipFill>
        <p:spPr>
          <a:xfrm>
            <a:off x="1" y="0"/>
            <a:ext cx="12192000" cy="58916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-7944"/>
            <a:ext cx="12192000" cy="58648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681709"/>
            <a:ext cx="12192000" cy="1176291"/>
          </a:xfrm>
          <a:prstGeom prst="rect">
            <a:avLst/>
          </a:prstGeom>
          <a:solidFill>
            <a:srgbClr val="D2F1F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3" y="5864882"/>
            <a:ext cx="2776677" cy="7642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9575" y="282048"/>
            <a:ext cx="1110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673"/>
                </a:solidFill>
                <a:latin typeface="Century Gothic" panose="020B0502020202020204" pitchFamily="34" charset="0"/>
              </a:rPr>
              <a:t>Меняем парадигму?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9575" y="1140639"/>
            <a:ext cx="11334750" cy="305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7673"/>
                </a:solidFill>
                <a:latin typeface="Century Gothic" panose="020B0502020202020204" pitchFamily="34" charset="0"/>
              </a:rPr>
              <a:t>Ранняя диагностика </a:t>
            </a:r>
            <a:r>
              <a:rPr lang="ru-RU" sz="24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рака – </a:t>
            </a:r>
            <a:r>
              <a:rPr lang="ru-RU" sz="2400" dirty="0">
                <a:solidFill>
                  <a:srgbClr val="007673"/>
                </a:solidFill>
                <a:latin typeface="Century Gothic" panose="020B0502020202020204" pitchFamily="34" charset="0"/>
              </a:rPr>
              <a:t>это </a:t>
            </a:r>
            <a:r>
              <a:rPr lang="ru-RU" sz="24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диагностика уже </a:t>
            </a:r>
            <a:r>
              <a:rPr lang="ru-RU" sz="2400" dirty="0" err="1" smtClean="0">
                <a:solidFill>
                  <a:srgbClr val="007673"/>
                </a:solidFill>
                <a:latin typeface="Century Gothic" panose="020B0502020202020204" pitchFamily="34" charset="0"/>
              </a:rPr>
              <a:t>развившегося</a:t>
            </a:r>
            <a:r>
              <a:rPr lang="ru-RU" sz="24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 заболевания! </a:t>
            </a:r>
            <a:endParaRPr lang="ru-RU" sz="2400" dirty="0">
              <a:solidFill>
                <a:srgbClr val="007673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Более </a:t>
            </a:r>
            <a:r>
              <a:rPr lang="ru-RU" sz="2400" dirty="0">
                <a:solidFill>
                  <a:srgbClr val="007673"/>
                </a:solidFill>
                <a:latin typeface="Century Gothic" panose="020B0502020202020204" pitchFamily="34" charset="0"/>
              </a:rPr>
              <a:t>двух третей </a:t>
            </a:r>
            <a:r>
              <a:rPr lang="ru-RU" sz="24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злокачественных опухолей </a:t>
            </a:r>
            <a:r>
              <a:rPr lang="ru-RU" sz="2400" dirty="0">
                <a:solidFill>
                  <a:srgbClr val="007673"/>
                </a:solidFill>
                <a:latin typeface="Century Gothic" panose="020B0502020202020204" pitchFamily="34" charset="0"/>
              </a:rPr>
              <a:t>имеют </a:t>
            </a:r>
            <a:r>
              <a:rPr lang="ru-RU" sz="24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клинические </a:t>
            </a:r>
            <a:br>
              <a:rPr lang="ru-RU" sz="24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</a:br>
            <a:r>
              <a:rPr lang="ru-RU" sz="24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проявления предраковых состояний!</a:t>
            </a:r>
            <a:endParaRPr lang="ru-RU" sz="2400" dirty="0">
              <a:solidFill>
                <a:srgbClr val="007673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Вторичная </a:t>
            </a:r>
            <a:r>
              <a:rPr lang="ru-RU" sz="2400" dirty="0">
                <a:solidFill>
                  <a:srgbClr val="007673"/>
                </a:solidFill>
                <a:latin typeface="Century Gothic" panose="020B0502020202020204" pitchFamily="34" charset="0"/>
              </a:rPr>
              <a:t>профилактика – выявление и лечение </a:t>
            </a:r>
            <a:r>
              <a:rPr lang="ru-RU" sz="24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предраковых заболеваний.</a:t>
            </a:r>
            <a:endParaRPr lang="ru-RU" sz="2400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2753" y="4538519"/>
            <a:ext cx="11153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Онкология  </a:t>
            </a:r>
            <a:r>
              <a:rPr lang="ru-RU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и телемедицина - Новые возможности</a:t>
            </a:r>
            <a:endParaRPr lang="ru-RU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918015">
            <a:off x="10456744" y="4102707"/>
            <a:ext cx="866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?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36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6" b="10033"/>
          <a:stretch/>
        </p:blipFill>
        <p:spPr>
          <a:xfrm>
            <a:off x="1" y="0"/>
            <a:ext cx="12192000" cy="58916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58648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681709"/>
            <a:ext cx="12192000" cy="1176291"/>
          </a:xfrm>
          <a:prstGeom prst="rect">
            <a:avLst/>
          </a:prstGeom>
          <a:solidFill>
            <a:srgbClr val="D2F1F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3" y="5864882"/>
            <a:ext cx="2776677" cy="764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9100" y="384886"/>
            <a:ext cx="1171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673"/>
                </a:solidFill>
                <a:latin typeface="Century Gothic" panose="020B0502020202020204" pitchFamily="34" charset="0"/>
              </a:rPr>
              <a:t>Медицинское </a:t>
            </a:r>
            <a:r>
              <a:rPr lang="ru-RU" sz="36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сопровождение</a:t>
            </a:r>
            <a:r>
              <a:rPr lang="en-US" sz="36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 </a:t>
            </a:r>
            <a:r>
              <a:rPr lang="ru-RU" sz="36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в онкологии</a:t>
            </a:r>
            <a:endParaRPr lang="ru-RU" sz="3600" b="1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160214"/>
              </p:ext>
            </p:extLst>
          </p:nvPr>
        </p:nvGraphicFramePr>
        <p:xfrm>
          <a:off x="409573" y="1214390"/>
          <a:ext cx="11439526" cy="41196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219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611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750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814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7942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Century Gothic" panose="020B0502020202020204" pitchFamily="34" charset="0"/>
                        </a:rPr>
                        <a:t>Направление</a:t>
                      </a:r>
                      <a:endParaRPr lang="ru-RU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7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Century Gothic" panose="020B0502020202020204" pitchFamily="34" charset="0"/>
                        </a:rPr>
                        <a:t>Поликлиника общей лечебной сети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76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Century Gothic" panose="020B0502020202020204" pitchFamily="34" charset="0"/>
                        </a:rPr>
                        <a:t>Онкологический диспансер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76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Century Gothic" panose="020B0502020202020204" pitchFamily="34" charset="0"/>
                        </a:rPr>
                        <a:t>Телемедицина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767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7709">
                <a:tc>
                  <a:txBody>
                    <a:bodyPr/>
                    <a:lstStyle/>
                    <a:p>
                      <a:pPr eaLnBrk="1" hangingPunct="1"/>
                      <a:r>
                        <a:rPr lang="ru-RU" altLang="ru-RU" sz="1600" b="1" dirty="0" smtClean="0">
                          <a:solidFill>
                            <a:srgbClr val="007673"/>
                          </a:solidFill>
                          <a:effectLst/>
                          <a:latin typeface="Century Gothic" panose="020B0502020202020204" pitchFamily="34" charset="0"/>
                        </a:rPr>
                        <a:t>Первичная профилактика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—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—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7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 smtClean="0">
                          <a:solidFill>
                            <a:srgbClr val="007673"/>
                          </a:solidFill>
                          <a:effectLst/>
                          <a:latin typeface="Century Gothic" panose="020B0502020202020204" pitchFamily="34" charset="0"/>
                        </a:rPr>
                        <a:t>Вторичная профилактика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—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—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7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 smtClean="0">
                          <a:solidFill>
                            <a:srgbClr val="007673"/>
                          </a:solidFill>
                          <a:effectLst/>
                          <a:latin typeface="Century Gothic" panose="020B0502020202020204" pitchFamily="34" charset="0"/>
                        </a:rPr>
                        <a:t>Скрининг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37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 smtClean="0">
                          <a:solidFill>
                            <a:srgbClr val="007673"/>
                          </a:solidFill>
                          <a:effectLst/>
                          <a:latin typeface="Century Gothic" panose="020B0502020202020204" pitchFamily="34" charset="0"/>
                        </a:rPr>
                        <a:t>Диагностика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7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 smtClean="0">
                          <a:solidFill>
                            <a:srgbClr val="007673"/>
                          </a:solidFill>
                          <a:effectLst/>
                          <a:latin typeface="Century Gothic" panose="020B0502020202020204" pitchFamily="34" charset="0"/>
                        </a:rPr>
                        <a:t>Лечение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—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—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85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7709">
                <a:tc>
                  <a:txBody>
                    <a:bodyPr/>
                    <a:lstStyle/>
                    <a:p>
                      <a:r>
                        <a:rPr lang="ru-RU" altLang="ru-RU" sz="1600" b="1" dirty="0" smtClean="0">
                          <a:solidFill>
                            <a:srgbClr val="007673"/>
                          </a:solidFill>
                          <a:effectLst/>
                          <a:latin typeface="Century Gothic" panose="020B0502020202020204" pitchFamily="34" charset="0"/>
                        </a:rPr>
                        <a:t>Реабилитация</a:t>
                      </a:r>
                      <a:endParaRPr lang="ru-RU" sz="1600" b="1" dirty="0">
                        <a:solidFill>
                          <a:srgbClr val="007673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—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—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—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85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7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 smtClean="0">
                          <a:solidFill>
                            <a:srgbClr val="007673"/>
                          </a:solidFill>
                          <a:effectLst/>
                          <a:latin typeface="Century Gothic" panose="020B0502020202020204" pitchFamily="34" charset="0"/>
                        </a:rPr>
                        <a:t>Третичная профилактика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7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 smtClean="0">
                          <a:solidFill>
                            <a:srgbClr val="007673"/>
                          </a:solidFill>
                          <a:effectLst/>
                          <a:latin typeface="Century Gothic" panose="020B0502020202020204" pitchFamily="34" charset="0"/>
                        </a:rPr>
                        <a:t>Паллиативная помощь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+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6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6" b="10033"/>
          <a:stretch/>
        </p:blipFill>
        <p:spPr>
          <a:xfrm>
            <a:off x="1" y="0"/>
            <a:ext cx="12192000" cy="58916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58648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681709"/>
            <a:ext cx="12192000" cy="1176291"/>
          </a:xfrm>
          <a:prstGeom prst="rect">
            <a:avLst/>
          </a:prstGeom>
          <a:solidFill>
            <a:srgbClr val="D2F1F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3" y="5864882"/>
            <a:ext cx="2776677" cy="764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9575" y="384886"/>
            <a:ext cx="1110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673"/>
                </a:solidFill>
                <a:latin typeface="Century Gothic" panose="020B0502020202020204" pitchFamily="34" charset="0"/>
              </a:rPr>
              <a:t>Предпосылки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9575" y="1317455"/>
            <a:ext cx="11353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7673"/>
                </a:solidFill>
                <a:latin typeface="Century Gothic" panose="020B0502020202020204" pitchFamily="34" charset="0"/>
              </a:rPr>
              <a:t>Опыт разработки, совершенствования и внедрения программ анамнестического скрининга совместно с МНИОИ им. П.А. Герцена с 1992 </a:t>
            </a:r>
            <a:r>
              <a:rPr lang="ru-RU" sz="20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года.</a:t>
            </a:r>
            <a:endParaRPr lang="ru-RU" sz="2000" dirty="0">
              <a:solidFill>
                <a:srgbClr val="007673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В </a:t>
            </a:r>
            <a:r>
              <a:rPr lang="ru-RU" sz="2000" dirty="0">
                <a:solidFill>
                  <a:srgbClr val="007673"/>
                </a:solidFill>
                <a:latin typeface="Century Gothic" panose="020B0502020202020204" pitchFamily="34" charset="0"/>
              </a:rPr>
              <a:t>2001 создана первая в мировой и отечественной практике специализированная «Клиника профилактики онкологических заболеваний» (г</a:t>
            </a:r>
            <a:r>
              <a:rPr lang="ru-RU" sz="20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. Уфа).</a:t>
            </a:r>
            <a:endParaRPr lang="ru-RU" sz="2000" dirty="0">
              <a:solidFill>
                <a:srgbClr val="007673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В 2016 году достигнуто </a:t>
            </a:r>
            <a:r>
              <a:rPr lang="ru-RU" sz="2000" dirty="0">
                <a:solidFill>
                  <a:srgbClr val="007673"/>
                </a:solidFill>
                <a:latin typeface="Century Gothic" panose="020B0502020202020204" pitchFamily="34" charset="0"/>
              </a:rPr>
              <a:t>увеличение показателя ранней диагностики рака у пациентов </a:t>
            </a:r>
            <a:r>
              <a:rPr lang="ru-RU" sz="20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«</a:t>
            </a:r>
            <a:r>
              <a:rPr lang="ru-RU" sz="2000" dirty="0">
                <a:solidFill>
                  <a:srgbClr val="007673"/>
                </a:solidFill>
                <a:latin typeface="Century Gothic" panose="020B0502020202020204" pitchFamily="34" charset="0"/>
              </a:rPr>
              <a:t>Клиники профилактики онкологических заболеваний» до 88% </a:t>
            </a:r>
            <a:r>
              <a:rPr lang="ru-RU" sz="20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(РФ </a:t>
            </a:r>
            <a:r>
              <a:rPr lang="mr-IN" sz="20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–</a:t>
            </a:r>
            <a:r>
              <a:rPr lang="ru-RU" sz="20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 54,7</a:t>
            </a:r>
            <a:r>
              <a:rPr lang="en-US" sz="20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%</a:t>
            </a:r>
            <a:r>
              <a:rPr lang="ru-RU" sz="20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).</a:t>
            </a:r>
            <a:endParaRPr lang="ru-RU" sz="2000" dirty="0">
              <a:solidFill>
                <a:srgbClr val="007673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На </a:t>
            </a:r>
            <a:r>
              <a:rPr lang="ru-RU" sz="2000" dirty="0">
                <a:solidFill>
                  <a:srgbClr val="007673"/>
                </a:solidFill>
                <a:latin typeface="Century Gothic" panose="020B0502020202020204" pitchFamily="34" charset="0"/>
              </a:rPr>
              <a:t>основании 15-летнего успешного клинического опыта применения методики индивидуальной оценки риска развития онкологических заболеваний, мер </a:t>
            </a:r>
            <a:r>
              <a:rPr lang="ru-RU" sz="20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/>
            </a:r>
            <a:br>
              <a:rPr lang="ru-RU" sz="20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по </a:t>
            </a:r>
            <a:r>
              <a:rPr lang="ru-RU" sz="2000" dirty="0">
                <a:solidFill>
                  <a:srgbClr val="007673"/>
                </a:solidFill>
                <a:latin typeface="Century Gothic" panose="020B0502020202020204" pitchFamily="34" charset="0"/>
              </a:rPr>
              <a:t>раннему выявлению и лечению предраковых заболеваний, профилактики </a:t>
            </a:r>
            <a:r>
              <a:rPr lang="ru-RU" sz="20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/>
            </a:r>
            <a:br>
              <a:rPr lang="ru-RU" sz="20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и </a:t>
            </a:r>
            <a:r>
              <a:rPr lang="ru-RU" sz="2000" dirty="0">
                <a:solidFill>
                  <a:srgbClr val="007673"/>
                </a:solidFill>
                <a:latin typeface="Century Gothic" panose="020B0502020202020204" pitchFamily="34" charset="0"/>
              </a:rPr>
              <a:t>диагностики рака на ранней стадии созданы телемедицинские сервисы «Онкопрофилактика» и «Онкомонитор</a:t>
            </a:r>
            <a:r>
              <a:rPr lang="ru-RU" sz="20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».</a:t>
            </a:r>
            <a:endParaRPr lang="ru-RU" sz="2000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3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6" b="10033"/>
          <a:stretch/>
        </p:blipFill>
        <p:spPr>
          <a:xfrm>
            <a:off x="1" y="0"/>
            <a:ext cx="12192000" cy="58916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6757"/>
            <a:ext cx="12192000" cy="58648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681709"/>
            <a:ext cx="12192000" cy="1176291"/>
          </a:xfrm>
          <a:prstGeom prst="rect">
            <a:avLst/>
          </a:prstGeom>
          <a:solidFill>
            <a:srgbClr val="D2F1F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3" y="5864882"/>
            <a:ext cx="2776677" cy="764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9574" y="384886"/>
            <a:ext cx="11363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Цель</a:t>
            </a: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 </a:t>
            </a:r>
            <a:r>
              <a:rPr lang="mr-IN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–</a:t>
            </a: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снижение смертности от онкологических заболеваний через совершенствование системы </a:t>
            </a:r>
            <a:r>
              <a:rPr lang="ru-RU" sz="2000" dirty="0">
                <a:solidFill>
                  <a:srgbClr val="007673"/>
                </a:solidFill>
                <a:latin typeface="Century Gothic" panose="020B0502020202020204" pitchFamily="34" charset="0"/>
              </a:rPr>
              <a:t>профилактики </a:t>
            </a:r>
            <a:r>
              <a:rPr lang="ru-RU" sz="20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и </a:t>
            </a:r>
            <a:r>
              <a:rPr lang="ru-RU" sz="2000" dirty="0">
                <a:solidFill>
                  <a:srgbClr val="007673"/>
                </a:solidFill>
                <a:latin typeface="Century Gothic" panose="020B0502020202020204" pitchFamily="34" charset="0"/>
              </a:rPr>
              <a:t>ранней </a:t>
            </a:r>
            <a:r>
              <a:rPr lang="ru-RU" sz="20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диагностики рака</a:t>
            </a:r>
            <a:endParaRPr lang="ru-RU" sz="2000" b="1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100" y="1340526"/>
            <a:ext cx="1135380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ru-RU" sz="24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Задачи</a:t>
            </a:r>
            <a:endParaRPr lang="ru-RU" sz="1400" dirty="0" smtClean="0">
              <a:solidFill>
                <a:srgbClr val="007673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spcBef>
                <a:spcPts val="1800"/>
              </a:spcBef>
              <a:buFont typeface="Arial" charset="0"/>
              <a:buChar char="•"/>
            </a:pPr>
            <a:r>
              <a:rPr lang="ru-RU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Привлечение населения к </a:t>
            </a:r>
            <a:r>
              <a:rPr lang="ru-RU" dirty="0">
                <a:solidFill>
                  <a:srgbClr val="007673"/>
                </a:solidFill>
                <a:latin typeface="Century Gothic" panose="020B0502020202020204" pitchFamily="34" charset="0"/>
              </a:rPr>
              <a:t>вопросам профилактики и ранней диагностики рака, мотивация к персональной ответственности за свое </a:t>
            </a:r>
            <a:r>
              <a:rPr lang="ru-RU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здоровье.</a:t>
            </a:r>
            <a:endParaRPr lang="en-US" dirty="0" smtClean="0">
              <a:solidFill>
                <a:srgbClr val="007673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spcBef>
                <a:spcPts val="1800"/>
              </a:spcBef>
              <a:buFont typeface="Arial" charset="0"/>
              <a:buChar char="•"/>
            </a:pPr>
            <a:r>
              <a:rPr lang="ru-RU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Увеличение эффективности первичного осмотра пациентов в общей лечебной сети для ранней диагностики рака.</a:t>
            </a:r>
          </a:p>
          <a:p>
            <a:pPr marL="285750" indent="-285750" algn="just">
              <a:spcBef>
                <a:spcPts val="1800"/>
              </a:spcBef>
              <a:buFont typeface="Arial" charset="0"/>
              <a:buChar char="•"/>
            </a:pPr>
            <a:r>
              <a:rPr lang="ru-RU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Повышение качества и эффективности диспансеризации населения и периодических медицинских осмотров на предприятиях для профилактики и ранней диагностики рака.</a:t>
            </a:r>
          </a:p>
          <a:p>
            <a:pPr marL="285750" indent="-285750" algn="just">
              <a:spcBef>
                <a:spcPts val="1800"/>
              </a:spcBef>
              <a:buFont typeface="Arial" charset="0"/>
              <a:buChar char="•"/>
            </a:pPr>
            <a:r>
              <a:rPr lang="ru-RU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Помощь первичному звену здравоохранения (участковым врачам) в выявлении и мониторинге групп онкологического риска.</a:t>
            </a:r>
          </a:p>
          <a:p>
            <a:pPr marL="285750" indent="-285750" algn="just">
              <a:spcBef>
                <a:spcPts val="1800"/>
              </a:spcBef>
              <a:buFont typeface="Arial" charset="0"/>
              <a:buChar char="•"/>
            </a:pPr>
            <a:r>
              <a:rPr lang="ru-RU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Привлечение внебюджетных ресурсов для профилактики и ранней диагностики рака.</a:t>
            </a:r>
          </a:p>
        </p:txBody>
      </p:sp>
    </p:spTree>
    <p:extLst>
      <p:ext uri="{BB962C8B-B14F-4D97-AF65-F5344CB8AC3E}">
        <p14:creationId xmlns:p14="http://schemas.microsoft.com/office/powerpoint/2010/main" val="151487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6" b="10033"/>
          <a:stretch/>
        </p:blipFill>
        <p:spPr>
          <a:xfrm>
            <a:off x="1" y="0"/>
            <a:ext cx="12192000" cy="58916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58648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681709"/>
            <a:ext cx="12192000" cy="1176291"/>
          </a:xfrm>
          <a:prstGeom prst="rect">
            <a:avLst/>
          </a:prstGeom>
          <a:solidFill>
            <a:srgbClr val="D2F1F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3" y="5864882"/>
            <a:ext cx="2776677" cy="764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9575" y="384886"/>
            <a:ext cx="1110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Задача</a:t>
            </a:r>
            <a:endParaRPr lang="ru-RU" sz="2400" b="1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9574" y="876355"/>
            <a:ext cx="1135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ru-RU" sz="1600" dirty="0">
                <a:solidFill>
                  <a:srgbClr val="007673"/>
                </a:solidFill>
                <a:latin typeface="Century Gothic" panose="020B0502020202020204" pitchFamily="34" charset="0"/>
              </a:rPr>
              <a:t>Привлечение широкого круга населения к вопросам профилактики и ранней диагностики рака, мотивация к персональной ответственности за свое </a:t>
            </a: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здоровье.</a:t>
            </a:r>
            <a:endParaRPr lang="ru-RU" sz="1600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574" y="1527692"/>
            <a:ext cx="1110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673"/>
                </a:solidFill>
                <a:latin typeface="Century Gothic" panose="020B0502020202020204" pitchFamily="34" charset="0"/>
              </a:rPr>
              <a:t>Предложение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574" y="2055919"/>
            <a:ext cx="1136332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2400"/>
              </a:spcBef>
            </a:pPr>
            <a:r>
              <a:rPr lang="ru-RU" sz="1600" dirty="0">
                <a:solidFill>
                  <a:srgbClr val="007673"/>
                </a:solidFill>
                <a:latin typeface="Century Gothic" panose="020B0502020202020204" pitchFamily="34" charset="0"/>
              </a:rPr>
              <a:t>Широкое освещение и внедрение общедоступной бесплатной программы определения индивидуального риска развития онкологических заболеваний </a:t>
            </a: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«ОНКОПРОФИЛАКТИКА» </a:t>
            </a:r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oncoprofilaktika.ru, </a:t>
            </a:r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рак-не-</a:t>
            </a:r>
            <a:r>
              <a:rPr lang="ru-RU" sz="1600" b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пропустим.рф</a:t>
            </a: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  </a:t>
            </a:r>
            <a:r>
              <a:rPr lang="ru-RU" sz="1600" dirty="0">
                <a:solidFill>
                  <a:srgbClr val="007673"/>
                </a:solidFill>
                <a:latin typeface="Century Gothic" panose="020B0502020202020204" pitchFamily="34" charset="0"/>
              </a:rPr>
              <a:t>через социальную рекламу и санитарно-просветительную работу. Привлечь население и дать ему инструмент для контроля и заботы о своем </a:t>
            </a: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здоровье.</a:t>
            </a:r>
            <a:endParaRPr lang="ru-RU" sz="1600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574" y="3379401"/>
            <a:ext cx="1110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Финансирование</a:t>
            </a:r>
            <a:endParaRPr lang="ru-RU" sz="2400" b="1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9100" y="3918694"/>
            <a:ext cx="1135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ru-RU" sz="16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Не требуется. Сервис находится в общем доступе.</a:t>
            </a:r>
            <a:endParaRPr lang="ru-RU" sz="1600" dirty="0">
              <a:solidFill>
                <a:srgbClr val="00767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8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6" b="10033"/>
          <a:stretch/>
        </p:blipFill>
        <p:spPr>
          <a:xfrm>
            <a:off x="1" y="0"/>
            <a:ext cx="12192000" cy="58916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58648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681709"/>
            <a:ext cx="12192000" cy="1176291"/>
          </a:xfrm>
          <a:prstGeom prst="rect">
            <a:avLst/>
          </a:prstGeom>
          <a:solidFill>
            <a:srgbClr val="D2F1F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3" y="5864882"/>
            <a:ext cx="2776677" cy="7642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09574" y="377500"/>
            <a:ext cx="1136332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sz="4000" b="1" dirty="0">
                <a:solidFill>
                  <a:srgbClr val="007673"/>
                </a:solidFill>
                <a:latin typeface="Century Gothic" panose="020B0502020202020204" pitchFamily="34" charset="0"/>
              </a:rPr>
              <a:t>П</a:t>
            </a:r>
            <a:r>
              <a:rPr lang="ru-RU" sz="40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рограмма </a:t>
            </a:r>
            <a:r>
              <a:rPr lang="ru-RU" sz="4000" b="1" dirty="0">
                <a:solidFill>
                  <a:srgbClr val="007673"/>
                </a:solidFill>
                <a:latin typeface="Century Gothic" panose="020B0502020202020204" pitchFamily="34" charset="0"/>
              </a:rPr>
              <a:t>определения </a:t>
            </a:r>
            <a:r>
              <a:rPr lang="ru-RU" sz="40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индивидуального </a:t>
            </a:r>
            <a:r>
              <a:rPr lang="ru-RU" sz="4000" b="1" dirty="0">
                <a:solidFill>
                  <a:srgbClr val="007673"/>
                </a:solidFill>
                <a:latin typeface="Century Gothic" panose="020B0502020202020204" pitchFamily="34" charset="0"/>
              </a:rPr>
              <a:t>риска развития </a:t>
            </a:r>
            <a:r>
              <a:rPr lang="ru-RU" sz="4000" b="1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онкологических заболеваний «ОНКОПРОФИЛАКТИКА» </a:t>
            </a:r>
          </a:p>
          <a:p>
            <a:pPr algn="ctr">
              <a:spcBef>
                <a:spcPts val="2400"/>
              </a:spcBef>
            </a:pPr>
            <a:r>
              <a:rPr lang="ru-RU" sz="6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oncoprofilaktika.ru</a:t>
            </a:r>
            <a:br>
              <a:rPr lang="ru-RU" sz="6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sz="6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рак-не-</a:t>
            </a:r>
            <a:r>
              <a:rPr lang="ru-RU" sz="6000" b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пропустим.рф</a:t>
            </a:r>
            <a:r>
              <a:rPr lang="ru-RU" sz="6000" dirty="0" smtClean="0">
                <a:solidFill>
                  <a:srgbClr val="007673"/>
                </a:solidFill>
                <a:latin typeface="Century Gothic" panose="020B0502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756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1138</Words>
  <Application>Microsoft Macintosh PowerPoint</Application>
  <PresentationFormat>Широкоэкранный</PresentationFormat>
  <Paragraphs>303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Calibri</vt:lpstr>
      <vt:lpstr>Calibri Light</vt:lpstr>
      <vt:lpstr>Century Gothic</vt:lpstr>
      <vt:lpstr>Mangal</vt:lpstr>
      <vt:lpstr>Wingdings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Em Grise</dc:creator>
  <cp:lastModifiedBy>пользователь Microsoft Office</cp:lastModifiedBy>
  <cp:revision>40</cp:revision>
  <dcterms:created xsi:type="dcterms:W3CDTF">2017-08-06T14:08:44Z</dcterms:created>
  <dcterms:modified xsi:type="dcterms:W3CDTF">2017-12-03T15:49:43Z</dcterms:modified>
</cp:coreProperties>
</file>